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7" r:id="rId2"/>
    <p:sldId id="260" r:id="rId3"/>
    <p:sldId id="259" r:id="rId4"/>
    <p:sldId id="263" r:id="rId5"/>
    <p:sldId id="264" r:id="rId6"/>
    <p:sldId id="265" r:id="rId7"/>
    <p:sldId id="266" r:id="rId8"/>
    <p:sldId id="262" r:id="rId9"/>
    <p:sldId id="258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-1938" y="-7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g>
</file>

<file path=ppt/media/image6.jpg>
</file>

<file path=ppt/media/image7.gif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305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96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656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46353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133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154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1038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5073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539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525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92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420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844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0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879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597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1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95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645" y="658724"/>
            <a:ext cx="7180274" cy="2387600"/>
          </a:xfrm>
        </p:spPr>
        <p:txBody>
          <a:bodyPr>
            <a:normAutofit/>
          </a:bodyPr>
          <a:lstStyle/>
          <a:p>
            <a:r>
              <a:rPr lang="en-AU" sz="4900" dirty="0" smtClean="0"/>
              <a:t>Kinetic particle model, Temperature and heat</a:t>
            </a:r>
            <a:endParaRPr lang="en-AU" sz="49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 smtClean="0"/>
              <a:t>Year 11 physics </a:t>
            </a:r>
          </a:p>
        </p:txBody>
      </p:sp>
    </p:spTree>
    <p:extLst>
      <p:ext uri="{BB962C8B-B14F-4D97-AF65-F5344CB8AC3E}">
        <p14:creationId xmlns:p14="http://schemas.microsoft.com/office/powerpoint/2010/main" val="372205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Temperature vs heat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895" y="1878147"/>
            <a:ext cx="5911828" cy="4473284"/>
          </a:xfrm>
        </p:spPr>
      </p:pic>
    </p:spTree>
    <p:extLst>
      <p:ext uri="{BB962C8B-B14F-4D97-AF65-F5344CB8AC3E}">
        <p14:creationId xmlns:p14="http://schemas.microsoft.com/office/powerpoint/2010/main" val="4128605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Temperature vs heat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Heat</a:t>
            </a:r>
            <a:r>
              <a:rPr lang="en-AU" dirty="0" smtClean="0"/>
              <a:t> is thermal energy transferred from a hotter system  to a cooler system (measured in Joules).</a:t>
            </a:r>
          </a:p>
          <a:p>
            <a:r>
              <a:rPr lang="en-AU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Temperature</a:t>
            </a:r>
            <a:r>
              <a:rPr lang="en-AU" dirty="0" smtClean="0"/>
              <a:t> is a measure of the average kinetic energy of the particles in a system (measured in degrees Celsius or Kelvin).</a:t>
            </a:r>
          </a:p>
          <a:p>
            <a:r>
              <a:rPr lang="en-AU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Thermal energy </a:t>
            </a:r>
            <a:r>
              <a:rPr lang="en-AU" dirty="0" smtClean="0"/>
              <a:t>is the total amount of kinetic energy of the particles in a system (measured in Joules).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24606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204247"/>
            <a:ext cx="7429499" cy="1478570"/>
          </a:xfrm>
        </p:spPr>
        <p:txBody>
          <a:bodyPr>
            <a:normAutofit/>
          </a:bodyPr>
          <a:lstStyle/>
          <a:p>
            <a:r>
              <a:rPr lang="en-AU" sz="4200" dirty="0" smtClean="0"/>
              <a:t>Thermal Equilibrium </a:t>
            </a:r>
            <a:endParaRPr lang="en-AU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59" y="1090388"/>
            <a:ext cx="7429499" cy="3541714"/>
          </a:xfrm>
        </p:spPr>
        <p:txBody>
          <a:bodyPr>
            <a:noAutofit/>
          </a:bodyPr>
          <a:lstStyle/>
          <a:p>
            <a:r>
              <a:rPr lang="en-US" sz="2800" dirty="0"/>
              <a:t>It is observed that a </a:t>
            </a:r>
            <a:r>
              <a:rPr lang="en-US" sz="2800" dirty="0" smtClean="0"/>
              <a:t>higher temperature</a:t>
            </a:r>
            <a:r>
              <a:rPr lang="en-US" sz="2800" dirty="0"/>
              <a:t> object which is in contact with a lower temperature object will </a:t>
            </a:r>
            <a:r>
              <a:rPr lang="en-US" sz="2800" dirty="0" smtClean="0"/>
              <a:t>transfer heat to </a:t>
            </a:r>
            <a:r>
              <a:rPr lang="en-US" sz="2800" dirty="0"/>
              <a:t>the lower temperature object. The objects will approach the same temperature, and in the absence of loss to other objects, they will then maintain a constant temperature. They are then said to be in thermal equilibrium. </a:t>
            </a:r>
            <a:endParaRPr lang="en-US" sz="2800" dirty="0" smtClean="0"/>
          </a:p>
          <a:p>
            <a:r>
              <a:rPr lang="en-US" sz="2800" dirty="0" smtClean="0"/>
              <a:t>Thermal </a:t>
            </a:r>
            <a:r>
              <a:rPr lang="en-US" sz="2800" dirty="0"/>
              <a:t>equilibrium is the subject of the </a:t>
            </a:r>
            <a:r>
              <a:rPr lang="en-US" sz="2800" dirty="0" smtClean="0"/>
              <a:t>”Zeroth Law of Thermodynamics”.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741794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65610"/>
            <a:ext cx="7429499" cy="1478570"/>
          </a:xfrm>
        </p:spPr>
        <p:txBody>
          <a:bodyPr/>
          <a:lstStyle/>
          <a:p>
            <a:r>
              <a:rPr lang="en-AU" dirty="0" smtClean="0"/>
              <a:t>Specific heat capacity 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59" y="1450997"/>
            <a:ext cx="7875817" cy="3541714"/>
          </a:xfrm>
        </p:spPr>
        <p:txBody>
          <a:bodyPr/>
          <a:lstStyle/>
          <a:p>
            <a:r>
              <a:rPr lang="en-AU" sz="3200" dirty="0" smtClean="0"/>
              <a:t>How much energy does it take to heat water?</a:t>
            </a: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408" y="2076601"/>
            <a:ext cx="3500102" cy="385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170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dirty="0" smtClean="0"/>
              <a:t>Specific heat capacity</a:t>
            </a:r>
            <a:endParaRPr lang="en-AU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0151" y="1760090"/>
            <a:ext cx="7862937" cy="4550558"/>
          </a:xfrm>
        </p:spPr>
        <p:txBody>
          <a:bodyPr>
            <a:normAutofit fontScale="92500"/>
          </a:bodyPr>
          <a:lstStyle/>
          <a:p>
            <a:r>
              <a:rPr lang="en-AU" sz="3300" dirty="0" smtClean="0"/>
              <a:t>The </a:t>
            </a:r>
            <a:r>
              <a:rPr lang="en-AU" sz="33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specific heat capacity </a:t>
            </a:r>
            <a:r>
              <a:rPr lang="en-AU" sz="3300" dirty="0" smtClean="0"/>
              <a:t>tells us the amount of energy needed to raise the temperature of 1kg of a substance by </a:t>
            </a:r>
            <a:r>
              <a:rPr lang="en-AU" sz="3300" dirty="0" smtClean="0"/>
              <a:t>1 K (1</a:t>
            </a:r>
            <a:r>
              <a:rPr lang="en-AU" sz="3300" dirty="0" smtClean="0"/>
              <a:t>˚</a:t>
            </a:r>
            <a:r>
              <a:rPr lang="en-AU" sz="3300" dirty="0" smtClean="0"/>
              <a:t>C).</a:t>
            </a:r>
            <a:endParaRPr lang="en-AU" sz="3300" dirty="0" smtClean="0"/>
          </a:p>
          <a:p>
            <a:r>
              <a:rPr lang="en-AU" sz="33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E.g. water has a high specific heat capacity in comparison to cooking oil. Therefore cooking oil will heat up and cool down quicker than water as it requires less energy to do so.  </a:t>
            </a:r>
            <a:endParaRPr lang="en-AU" sz="33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752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723" y="1066778"/>
            <a:ext cx="5500585" cy="175621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740" y="2961484"/>
            <a:ext cx="4400550" cy="21907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00938" y="5290729"/>
            <a:ext cx="6068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dirty="0"/>
              <a:t>Specific Heat Capacity is measured in </a:t>
            </a:r>
            <a:r>
              <a:rPr lang="en-AU" sz="2400" dirty="0" smtClean="0"/>
              <a:t>J/kg/K</a:t>
            </a:r>
            <a:r>
              <a:rPr lang="en-AU" sz="2400" dirty="0" smtClean="0"/>
              <a:t>. 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15239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Specific heat capacity example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800" dirty="0" smtClean="0"/>
              <a:t>Calculate the energy needed to increase the temperature of 2kg of water from 2</a:t>
            </a:r>
            <a:r>
              <a:rPr lang="en-AU" sz="2800" dirty="0"/>
              <a:t>˚</a:t>
            </a:r>
            <a:r>
              <a:rPr lang="en-AU" sz="2800" dirty="0" smtClean="0"/>
              <a:t>C to 100</a:t>
            </a:r>
            <a:r>
              <a:rPr lang="en-AU" sz="2800" dirty="0"/>
              <a:t>˚</a:t>
            </a:r>
            <a:r>
              <a:rPr lang="en-AU" sz="2800" dirty="0" smtClean="0"/>
              <a:t>C. The specific heat capacity of water is 4200 J/</a:t>
            </a:r>
            <a:r>
              <a:rPr lang="en-AU" sz="2800" dirty="0" err="1" smtClean="0"/>
              <a:t>kg˚C</a:t>
            </a:r>
            <a:r>
              <a:rPr lang="en-AU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6886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Specific heat capacity </a:t>
            </a:r>
            <a:r>
              <a:rPr lang="en-AU" dirty="0" smtClean="0"/>
              <a:t>example</a:t>
            </a:r>
            <a:br>
              <a:rPr lang="en-AU" dirty="0" smtClean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20" y="1546860"/>
            <a:ext cx="8374380" cy="4274819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AU" dirty="0" smtClean="0"/>
              <a:t>A hot water bottle cools down from 80</a:t>
            </a:r>
            <a:r>
              <a:rPr lang="en-AU" dirty="0"/>
              <a:t>˚</a:t>
            </a:r>
            <a:r>
              <a:rPr lang="en-AU" dirty="0" smtClean="0"/>
              <a:t>C to 20</a:t>
            </a:r>
            <a:r>
              <a:rPr lang="en-AU" dirty="0"/>
              <a:t>˚</a:t>
            </a:r>
            <a:r>
              <a:rPr lang="en-AU" dirty="0" smtClean="0"/>
              <a:t>C, releasing </a:t>
            </a:r>
            <a:r>
              <a:rPr lang="en-AU" dirty="0" smtClean="0"/>
              <a:t>750000 J </a:t>
            </a:r>
            <a:r>
              <a:rPr lang="en-AU" dirty="0" smtClean="0"/>
              <a:t>of energy. Calculate the mass of the water in the hot water bottle. The </a:t>
            </a:r>
            <a:r>
              <a:rPr lang="en-AU" dirty="0" smtClean="0"/>
              <a:t>specific </a:t>
            </a:r>
            <a:r>
              <a:rPr lang="en-AU" dirty="0" smtClean="0"/>
              <a:t>heat </a:t>
            </a:r>
            <a:r>
              <a:rPr lang="en-AU" dirty="0" smtClean="0"/>
              <a:t>capacity </a:t>
            </a:r>
            <a:r>
              <a:rPr lang="en-AU" dirty="0" smtClean="0"/>
              <a:t>of water </a:t>
            </a:r>
            <a:r>
              <a:rPr lang="en-AU" dirty="0" smtClean="0"/>
              <a:t>is 4200J/kg</a:t>
            </a:r>
            <a:r>
              <a:rPr lang="en-AU" dirty="0" smtClean="0"/>
              <a:t>/K</a:t>
            </a:r>
            <a:r>
              <a:rPr lang="en-AU" dirty="0" smtClean="0"/>
              <a:t>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AU" dirty="0" smtClean="0"/>
              <a:t>   SOLUTION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AU" dirty="0" smtClean="0"/>
              <a:t>   </a:t>
            </a:r>
            <a:r>
              <a:rPr lang="en-AU" dirty="0" err="1" smtClean="0"/>
              <a:t>Ti</a:t>
            </a:r>
            <a:r>
              <a:rPr lang="en-AU" dirty="0" smtClean="0"/>
              <a:t> = 80</a:t>
            </a:r>
            <a:r>
              <a:rPr lang="en-AU" dirty="0"/>
              <a:t> </a:t>
            </a:r>
            <a:r>
              <a:rPr lang="en-AU" dirty="0" smtClean="0"/>
              <a:t>˚C    </a:t>
            </a:r>
            <a:r>
              <a:rPr lang="en-AU" dirty="0" err="1" smtClean="0"/>
              <a:t>Tf</a:t>
            </a:r>
            <a:r>
              <a:rPr lang="en-AU" dirty="0" smtClean="0"/>
              <a:t> = 20 ˚C    </a:t>
            </a:r>
            <a:r>
              <a:rPr lang="el-GR" dirty="0" smtClean="0">
                <a:latin typeface="Calibri"/>
                <a:cs typeface="Calibri"/>
              </a:rPr>
              <a:t>Δ</a:t>
            </a:r>
            <a:r>
              <a:rPr lang="en-AU" dirty="0" smtClean="0">
                <a:latin typeface="Calibri"/>
                <a:cs typeface="Calibri"/>
              </a:rPr>
              <a:t>T = </a:t>
            </a:r>
            <a:r>
              <a:rPr lang="en-AU" dirty="0" err="1" smtClean="0">
                <a:latin typeface="Calibri"/>
                <a:cs typeface="Calibri"/>
              </a:rPr>
              <a:t>Ti</a:t>
            </a:r>
            <a:r>
              <a:rPr lang="en-AU" dirty="0" smtClean="0">
                <a:latin typeface="Calibri"/>
                <a:cs typeface="Calibri"/>
              </a:rPr>
              <a:t> – </a:t>
            </a:r>
            <a:r>
              <a:rPr lang="en-AU" dirty="0" err="1" smtClean="0">
                <a:latin typeface="Calibri"/>
                <a:cs typeface="Calibri"/>
              </a:rPr>
              <a:t>Tf</a:t>
            </a:r>
            <a:r>
              <a:rPr lang="en-AU" dirty="0" smtClean="0">
                <a:latin typeface="Calibri"/>
                <a:cs typeface="Calibri"/>
              </a:rPr>
              <a:t> = 80 – 20 = 60 K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AU" dirty="0">
                <a:latin typeface="Calibri"/>
                <a:cs typeface="Calibri"/>
              </a:rPr>
              <a:t> </a:t>
            </a:r>
            <a:r>
              <a:rPr lang="en-AU" dirty="0" smtClean="0">
                <a:latin typeface="Calibri"/>
                <a:cs typeface="Calibri"/>
              </a:rPr>
              <a:t>   C = 4180 J/Kg/K       Q = 750000 J      m = 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AU" dirty="0">
                <a:latin typeface="Calibri"/>
                <a:cs typeface="Calibri"/>
              </a:rPr>
              <a:t> </a:t>
            </a:r>
            <a:r>
              <a:rPr lang="en-AU" dirty="0" smtClean="0">
                <a:latin typeface="Calibri"/>
                <a:cs typeface="Calibri"/>
              </a:rPr>
              <a:t>                             Q = m C </a:t>
            </a:r>
            <a:r>
              <a:rPr lang="el-GR" dirty="0" smtClean="0">
                <a:latin typeface="Calibri"/>
                <a:cs typeface="Calibri"/>
              </a:rPr>
              <a:t>Δ</a:t>
            </a:r>
            <a:r>
              <a:rPr lang="en-AU" dirty="0" smtClean="0">
                <a:latin typeface="Calibri"/>
                <a:cs typeface="Calibri"/>
              </a:rPr>
              <a:t>T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AU" dirty="0">
                <a:latin typeface="Calibri"/>
                <a:cs typeface="Calibri"/>
              </a:rPr>
              <a:t> </a:t>
            </a:r>
            <a:r>
              <a:rPr lang="en-AU" dirty="0" smtClean="0">
                <a:latin typeface="Calibri"/>
                <a:cs typeface="Calibri"/>
              </a:rPr>
              <a:t>                   750000 = m x 4180 x 60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AU" dirty="0">
                <a:latin typeface="Calibri"/>
                <a:cs typeface="Calibri"/>
              </a:rPr>
              <a:t> </a:t>
            </a:r>
            <a:r>
              <a:rPr lang="en-AU" dirty="0" smtClean="0">
                <a:latin typeface="Calibri"/>
                <a:cs typeface="Calibri"/>
              </a:rPr>
              <a:t>                            m  =  750000/(4180 x 60)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AU">
                <a:latin typeface="Calibri"/>
                <a:cs typeface="Calibri"/>
              </a:rPr>
              <a:t> </a:t>
            </a:r>
            <a:r>
              <a:rPr lang="en-AU" smtClean="0">
                <a:latin typeface="Calibri"/>
                <a:cs typeface="Calibri"/>
              </a:rPr>
              <a:t>                                  =  2.99 kg</a:t>
            </a:r>
            <a:endParaRPr lang="en-AU" dirty="0" smtClean="0">
              <a:latin typeface="Calibri"/>
              <a:cs typeface="Calibri"/>
            </a:endParaRPr>
          </a:p>
          <a:p>
            <a:pPr marL="0" indent="0">
              <a:buNone/>
            </a:pPr>
            <a:endParaRPr lang="en-AU" dirty="0">
              <a:latin typeface="Calibri"/>
              <a:cs typeface="Calibri"/>
            </a:endParaRPr>
          </a:p>
          <a:p>
            <a:pPr marL="0" indent="0">
              <a:buNone/>
            </a:pPr>
            <a:endParaRPr lang="en-AU" dirty="0" smtClean="0">
              <a:latin typeface="Calibri"/>
              <a:cs typeface="Calibri"/>
            </a:endParaRPr>
          </a:p>
          <a:p>
            <a:pPr marL="0" indent="0">
              <a:buNone/>
            </a:pPr>
            <a:endParaRPr lang="en-AU" dirty="0">
              <a:latin typeface="Calibri"/>
              <a:cs typeface="Calibri"/>
            </a:endParaRPr>
          </a:p>
          <a:p>
            <a:pPr marL="0" indent="0">
              <a:buNone/>
            </a:pPr>
            <a:endParaRPr lang="en-AU" dirty="0" smtClean="0">
              <a:latin typeface="Calibri"/>
              <a:cs typeface="Calibri"/>
            </a:endParaRPr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endParaRPr lang="en-AU" sz="2800" dirty="0" smtClean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47511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200" dirty="0"/>
              <a:t>Kinetic particle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3400" dirty="0" smtClean="0"/>
              <a:t>Used to explain the states of matter (solid, liquid, gas).</a:t>
            </a:r>
          </a:p>
          <a:p>
            <a:r>
              <a:rPr lang="en-AU" sz="3400" dirty="0" smtClean="0"/>
              <a:t>All matter is made up of small particles that are in constant motion (they have kinetic energy). </a:t>
            </a:r>
            <a:endParaRPr lang="en-AU" sz="3400" dirty="0"/>
          </a:p>
        </p:txBody>
      </p:sp>
    </p:spTree>
    <p:extLst>
      <p:ext uri="{BB962C8B-B14F-4D97-AF65-F5344CB8AC3E}">
        <p14:creationId xmlns:p14="http://schemas.microsoft.com/office/powerpoint/2010/main" val="2966353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200" dirty="0" smtClean="0"/>
              <a:t>Kinetic particle model</a:t>
            </a:r>
            <a:endParaRPr lang="en-AU" sz="4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78" y="2097088"/>
            <a:ext cx="7439981" cy="3466585"/>
          </a:xfrm>
        </p:spPr>
      </p:pic>
    </p:spTree>
    <p:extLst>
      <p:ext uri="{BB962C8B-B14F-4D97-AF65-F5344CB8AC3E}">
        <p14:creationId xmlns:p14="http://schemas.microsoft.com/office/powerpoint/2010/main" val="41183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200" dirty="0"/>
              <a:t>Kinetic particle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901757"/>
            <a:ext cx="7429499" cy="386797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U" sz="3400" b="1" dirty="0" smtClean="0"/>
              <a:t>Solid</a:t>
            </a:r>
            <a:r>
              <a:rPr lang="en-AU" sz="3400" dirty="0" smtClean="0"/>
              <a:t> – </a:t>
            </a:r>
          </a:p>
          <a:p>
            <a:r>
              <a:rPr lang="en-AU" sz="3400" dirty="0"/>
              <a:t>P</a:t>
            </a:r>
            <a:r>
              <a:rPr lang="en-AU" sz="3400" dirty="0" smtClean="0"/>
              <a:t>articles are attached to each other by bonds (a bit like springs).</a:t>
            </a:r>
          </a:p>
          <a:p>
            <a:r>
              <a:rPr lang="en-AU" sz="3400" dirty="0" smtClean="0"/>
              <a:t>The solid material has </a:t>
            </a:r>
            <a:r>
              <a:rPr lang="en-AU" sz="3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potential energy </a:t>
            </a:r>
            <a:r>
              <a:rPr lang="en-AU" sz="3400" dirty="0" smtClean="0"/>
              <a:t>because of these bonds.</a:t>
            </a:r>
          </a:p>
          <a:p>
            <a:r>
              <a:rPr lang="en-AU" sz="3400" dirty="0" smtClean="0"/>
              <a:t>Even in a solid the atoms are all vibrating and moving constantly. The particles therefore have </a:t>
            </a:r>
            <a:r>
              <a:rPr lang="en-AU" sz="3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kinetic energy</a:t>
            </a:r>
            <a:r>
              <a:rPr lang="en-AU" sz="3400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67123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200" dirty="0" smtClean="0"/>
              <a:t>Kinetic particle model</a:t>
            </a:r>
            <a:endParaRPr lang="en-AU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824483"/>
            <a:ext cx="7429499" cy="3945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b="1" dirty="0"/>
              <a:t>Liquid</a:t>
            </a:r>
            <a:r>
              <a:rPr lang="en-AU" sz="2800" dirty="0"/>
              <a:t> – </a:t>
            </a:r>
            <a:endParaRPr lang="en-AU" sz="2800" dirty="0" smtClean="0"/>
          </a:p>
          <a:p>
            <a:r>
              <a:rPr lang="en-AU" sz="2800" dirty="0"/>
              <a:t>P</a:t>
            </a:r>
            <a:r>
              <a:rPr lang="en-AU" sz="2800" dirty="0" smtClean="0"/>
              <a:t>articles </a:t>
            </a:r>
            <a:r>
              <a:rPr lang="en-AU" sz="2800" dirty="0"/>
              <a:t>very loosely bound</a:t>
            </a:r>
            <a:r>
              <a:rPr lang="en-AU" sz="2800" dirty="0" smtClean="0"/>
              <a:t>.</a:t>
            </a:r>
          </a:p>
          <a:p>
            <a:r>
              <a:rPr lang="en-AU" sz="2800" dirty="0" smtClean="0"/>
              <a:t>Still </a:t>
            </a:r>
            <a:r>
              <a:rPr lang="en-AU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potential energy </a:t>
            </a:r>
            <a:r>
              <a:rPr lang="en-AU" sz="2800" dirty="0" smtClean="0"/>
              <a:t>associated with interactions between the particles but less than in a solid. </a:t>
            </a:r>
          </a:p>
          <a:p>
            <a:r>
              <a:rPr lang="en-AU" sz="2800" dirty="0" smtClean="0"/>
              <a:t>The particles typically have much more </a:t>
            </a:r>
            <a:r>
              <a:rPr lang="en-AU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kinetic energy</a:t>
            </a:r>
            <a:r>
              <a:rPr lang="en-AU" sz="2800" dirty="0" smtClean="0"/>
              <a:t>. 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512920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358792"/>
            <a:ext cx="7429499" cy="1478570"/>
          </a:xfrm>
        </p:spPr>
        <p:txBody>
          <a:bodyPr>
            <a:normAutofit/>
          </a:bodyPr>
          <a:lstStyle/>
          <a:p>
            <a:r>
              <a:rPr lang="en-AU" sz="4200" dirty="0" smtClean="0"/>
              <a:t>Kinetic particle model</a:t>
            </a:r>
            <a:endParaRPr lang="en-AU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59" y="1463875"/>
            <a:ext cx="7429499" cy="424146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sz="2800" b="1" dirty="0"/>
              <a:t>Gas</a:t>
            </a:r>
            <a:r>
              <a:rPr lang="en-AU" sz="2800" dirty="0"/>
              <a:t> – </a:t>
            </a:r>
            <a:endParaRPr lang="en-AU" sz="2800" dirty="0" smtClean="0"/>
          </a:p>
          <a:p>
            <a:r>
              <a:rPr lang="en-AU" sz="2800" dirty="0"/>
              <a:t>B</a:t>
            </a:r>
            <a:r>
              <a:rPr lang="en-AU" sz="2800" dirty="0" smtClean="0"/>
              <a:t>onds </a:t>
            </a:r>
            <a:r>
              <a:rPr lang="en-AU" sz="2800" dirty="0"/>
              <a:t>between particles have broken and they are free to move. </a:t>
            </a:r>
            <a:endParaRPr lang="en-AU" sz="2800" dirty="0" smtClean="0"/>
          </a:p>
          <a:p>
            <a:r>
              <a:rPr lang="en-AU" sz="2800" dirty="0" smtClean="0"/>
              <a:t>No longer </a:t>
            </a:r>
            <a:r>
              <a:rPr lang="en-AU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potential energy</a:t>
            </a:r>
            <a:r>
              <a:rPr lang="en-AU" sz="2800" dirty="0" smtClean="0"/>
              <a:t> associated with bonds between particles. </a:t>
            </a:r>
          </a:p>
          <a:p>
            <a:r>
              <a:rPr lang="en-AU" sz="2800" dirty="0" smtClean="0"/>
              <a:t>Particles are in constant motion. They interact by colliding and undergoing elastic collision, transferring </a:t>
            </a:r>
            <a:r>
              <a:rPr lang="en-AU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kinetic energy</a:t>
            </a:r>
            <a:r>
              <a:rPr lang="en-AU" sz="2800" dirty="0" smtClean="0"/>
              <a:t> from one particle to another. </a:t>
            </a:r>
            <a:endParaRPr lang="en-AU" sz="2800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2539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Kinetic vs potential 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59" y="1850241"/>
            <a:ext cx="7429499" cy="3541714"/>
          </a:xfrm>
        </p:spPr>
        <p:txBody>
          <a:bodyPr>
            <a:noAutofit/>
          </a:bodyPr>
          <a:lstStyle/>
          <a:p>
            <a:r>
              <a:rPr lang="en-AU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Kinetic energy </a:t>
            </a:r>
            <a:r>
              <a:rPr lang="en-AU" sz="3200" dirty="0" smtClean="0"/>
              <a:t>– the energy a body possesses due to its motion (movement energy). </a:t>
            </a:r>
          </a:p>
          <a:p>
            <a:r>
              <a:rPr lang="en-AU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Potential energy </a:t>
            </a:r>
            <a:r>
              <a:rPr lang="en-AU" sz="3200" dirty="0" smtClean="0"/>
              <a:t>– the energy stored in an object due to its position relative to some zero position (stored energy).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3718040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200" dirty="0" smtClean="0"/>
              <a:t>Diffusion </a:t>
            </a:r>
            <a:endParaRPr lang="en-AU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800" dirty="0" smtClean="0"/>
              <a:t>Diffusion is the movement of particles from a high concentration to a low concentration. </a:t>
            </a:r>
          </a:p>
          <a:p>
            <a:r>
              <a:rPr lang="en-AU" sz="2800" dirty="0" smtClean="0"/>
              <a:t>Rapid in gases and slower in liquids. </a:t>
            </a:r>
          </a:p>
          <a:p>
            <a:r>
              <a:rPr lang="en-AU" sz="2800" dirty="0" smtClean="0"/>
              <a:t>Helps to illustrate the kinetic particle model. 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564496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53" y="204247"/>
            <a:ext cx="7429499" cy="1478570"/>
          </a:xfrm>
        </p:spPr>
        <p:txBody>
          <a:bodyPr/>
          <a:lstStyle/>
          <a:p>
            <a:r>
              <a:rPr lang="en-AU" dirty="0" smtClean="0"/>
              <a:t>A – Hot water</a:t>
            </a:r>
            <a:br>
              <a:rPr lang="en-AU" dirty="0" smtClean="0"/>
            </a:br>
            <a:r>
              <a:rPr lang="en-AU" dirty="0" smtClean="0"/>
              <a:t>B – Cold Water</a:t>
            </a:r>
            <a:endParaRPr lang="en-AU" dirty="0"/>
          </a:p>
        </p:txBody>
      </p:sp>
      <p:pic>
        <p:nvPicPr>
          <p:cNvPr id="4" name="Diffusion of Food Dye In Hot &amp; Cold Wa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8336" y="1414035"/>
            <a:ext cx="6433382" cy="4824496"/>
          </a:xfrm>
        </p:spPr>
      </p:pic>
    </p:spTree>
    <p:extLst>
      <p:ext uri="{BB962C8B-B14F-4D97-AF65-F5344CB8AC3E}">
        <p14:creationId xmlns:p14="http://schemas.microsoft.com/office/powerpoint/2010/main" val="1534416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3070</TotalTime>
  <Words>575</Words>
  <Application>Microsoft Office PowerPoint</Application>
  <PresentationFormat>On-screen Show (4:3)</PresentationFormat>
  <Paragraphs>58</Paragraphs>
  <Slides>17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Circuit</vt:lpstr>
      <vt:lpstr>Kinetic particle model, Temperature and heat</vt:lpstr>
      <vt:lpstr>Kinetic particle model</vt:lpstr>
      <vt:lpstr>Kinetic particle model</vt:lpstr>
      <vt:lpstr>Kinetic particle model</vt:lpstr>
      <vt:lpstr>Kinetic particle model</vt:lpstr>
      <vt:lpstr>Kinetic particle model</vt:lpstr>
      <vt:lpstr>Kinetic vs potential </vt:lpstr>
      <vt:lpstr>Diffusion </vt:lpstr>
      <vt:lpstr>A – Hot water B – Cold Water</vt:lpstr>
      <vt:lpstr>Temperature vs heat</vt:lpstr>
      <vt:lpstr>Temperature vs heat</vt:lpstr>
      <vt:lpstr>Thermal Equilibrium </vt:lpstr>
      <vt:lpstr>Specific heat capacity </vt:lpstr>
      <vt:lpstr>Specific heat capacity</vt:lpstr>
      <vt:lpstr>PowerPoint Presentation</vt:lpstr>
      <vt:lpstr>Specific heat capacity example</vt:lpstr>
      <vt:lpstr>Specific heat capacity example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Temperature and heat</dc:title>
  <dc:creator>James</dc:creator>
  <cp:lastModifiedBy>WOOD Jeffery</cp:lastModifiedBy>
  <cp:revision>32</cp:revision>
  <dcterms:created xsi:type="dcterms:W3CDTF">2017-02-05T13:03:15Z</dcterms:created>
  <dcterms:modified xsi:type="dcterms:W3CDTF">2018-02-21T03:24:48Z</dcterms:modified>
</cp:coreProperties>
</file>

<file path=docProps/thumbnail.jpeg>
</file>